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2" r:id="rId10"/>
    <p:sldId id="263" r:id="rId11"/>
    <p:sldId id="264" r:id="rId12"/>
    <p:sldId id="277" r:id="rId13"/>
    <p:sldId id="265" r:id="rId14"/>
    <p:sldId id="271" r:id="rId15"/>
    <p:sldId id="272" r:id="rId16"/>
    <p:sldId id="270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21"/>
  </p:normalViewPr>
  <p:slideViewPr>
    <p:cSldViewPr>
      <p:cViewPr varScale="1">
        <p:scale>
          <a:sx n="108" d="100"/>
          <a:sy n="108" d="100"/>
        </p:scale>
        <p:origin x="17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D7FC762-5E8B-4752-AE8F-ADBD106AC101}" type="datetimeFigureOut">
              <a:rPr lang="en-US" smtClean="0"/>
              <a:pPr/>
              <a:t>3/31/20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9AD36D3-F82B-4DD3-8F6D-45A6687A5A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676399"/>
          </a:xfrm>
        </p:spPr>
        <p:txBody>
          <a:bodyPr>
            <a:normAutofit/>
          </a:bodyPr>
          <a:lstStyle/>
          <a:p>
            <a:r>
              <a:rPr lang="en-US" dirty="0" smtClean="0"/>
              <a:t>     </a:t>
            </a:r>
            <a:r>
              <a:rPr lang="en-US" sz="3600" b="1" dirty="0" smtClean="0"/>
              <a:t>SEMI-SOLID PREPARATIONS</a:t>
            </a:r>
            <a:br>
              <a:rPr lang="en-US" sz="3600" b="1" dirty="0" smtClean="0"/>
            </a:br>
            <a:r>
              <a:rPr lang="en-US" sz="3600" b="1" dirty="0" smtClean="0"/>
              <a:t>          (</a:t>
            </a:r>
            <a:r>
              <a:rPr lang="en-US" sz="2700" b="1" dirty="0" smtClean="0"/>
              <a:t>ointments, creams, gels, pastes</a:t>
            </a:r>
            <a:r>
              <a:rPr lang="en-US" sz="3600" b="1" dirty="0" smtClean="0"/>
              <a:t>)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953000"/>
            <a:ext cx="6400800" cy="1752600"/>
          </a:xfrm>
        </p:spPr>
        <p:txBody>
          <a:bodyPr>
            <a:normAutofit/>
          </a:bodyPr>
          <a:lstStyle/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41300" marR="85725" indent="-228600" algn="just">
              <a:spcBef>
                <a:spcPts val="105"/>
              </a:spcBef>
              <a:buClr>
                <a:srgbClr val="92A199"/>
              </a:buClr>
              <a:buSzPct val="95000"/>
              <a:tabLst>
                <a:tab pos="241300" algn="l"/>
              </a:tabLst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241300" marR="85725" indent="-228600" algn="just">
              <a:spcBef>
                <a:spcPts val="105"/>
              </a:spcBef>
              <a:buClr>
                <a:srgbClr val="92A199"/>
              </a:buClr>
              <a:buSzPct val="95000"/>
              <a:tabLst>
                <a:tab pos="241300" algn="l"/>
              </a:tabLst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Contains </a:t>
            </a:r>
            <a:r>
              <a:rPr lang="en-US" sz="1900" spc="-5" dirty="0" smtClean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percentage of  </a:t>
            </a:r>
            <a:r>
              <a:rPr lang="en-US" sz="1900" spc="-5" dirty="0" smtClean="0">
                <a:latin typeface="Times New Roman" pitchFamily="18" charset="0"/>
                <a:cs typeface="Times New Roman" pitchFamily="18" charset="0"/>
              </a:rPr>
              <a:t>insoluble solid (</a:t>
            </a:r>
            <a:r>
              <a:rPr lang="en-US" sz="1900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usually </a:t>
            </a:r>
            <a:r>
              <a:rPr lang="en-US" sz="1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50% or  more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ts val="25"/>
              </a:spcBef>
              <a:buClr>
                <a:srgbClr val="92A199"/>
              </a:buClr>
              <a:buFont typeface="Wingdings"/>
              <a:buChar char=""/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buClr>
                <a:srgbClr val="92A199"/>
              </a:buClr>
              <a:buSzPct val="95000"/>
              <a:tabLst>
                <a:tab pos="241300" algn="l"/>
                <a:tab pos="1152525" algn="l"/>
                <a:tab pos="1708150" algn="l"/>
                <a:tab pos="2665095" algn="l"/>
              </a:tabLst>
            </a:pPr>
            <a:r>
              <a:rPr lang="en-US" sz="1900" u="sng" spc="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 to make them?</a:t>
            </a:r>
          </a:p>
          <a:p>
            <a:pPr marL="241300" indent="-228600">
              <a:buClr>
                <a:srgbClr val="92A199"/>
              </a:buClr>
              <a:buSzPct val="95000"/>
              <a:buNone/>
              <a:tabLst>
                <a:tab pos="241300" algn="l"/>
                <a:tab pos="1152525" algn="l"/>
                <a:tab pos="1708150" algn="l"/>
                <a:tab pos="2665095" algn="l"/>
              </a:tabLst>
            </a:pPr>
            <a:r>
              <a:rPr lang="en-US" sz="1900" spc="5" dirty="0" smtClean="0">
                <a:latin typeface="Times New Roman" pitchFamily="18" charset="0"/>
                <a:cs typeface="Times New Roman" pitchFamily="18" charset="0"/>
              </a:rPr>
              <a:t>Pastes </a:t>
            </a:r>
            <a:r>
              <a:rPr lang="en-US" sz="1900" spc="-5" dirty="0" smtClean="0">
                <a:latin typeface="Times New Roman" pitchFamily="18" charset="0"/>
                <a:cs typeface="Times New Roman" pitchFamily="18" charset="0"/>
              </a:rPr>
              <a:t>are usually prepared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spc="-5" dirty="0" smtClean="0">
                <a:latin typeface="Times New Roman" pitchFamily="18" charset="0"/>
                <a:cs typeface="Times New Roman" pitchFamily="18" charset="0"/>
              </a:rPr>
              <a:t>by incorporating  solids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directly  into congealed system </a:t>
            </a:r>
            <a:r>
              <a:rPr lang="en-US" sz="1900" spc="-5" dirty="0" smtClean="0">
                <a:latin typeface="Times New Roman" pitchFamily="18" charset="0"/>
                <a:cs typeface="Times New Roman" pitchFamily="18" charset="0"/>
              </a:rPr>
              <a:t>by  levigation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with a </a:t>
            </a:r>
            <a:r>
              <a:rPr lang="en-US" sz="1900" spc="-5" dirty="0" smtClean="0">
                <a:latin typeface="Times New Roman" pitchFamily="18" charset="0"/>
                <a:cs typeface="Times New Roman" pitchFamily="18" charset="0"/>
              </a:rPr>
              <a:t>portion of</a:t>
            </a:r>
            <a:r>
              <a:rPr lang="en-US" sz="1900" spc="-6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spc="-5" dirty="0" smtClean="0"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spc="5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1900" spc="-5" dirty="0" smtClean="0">
                <a:latin typeface="Times New Roman" pitchFamily="18" charset="0"/>
                <a:cs typeface="Times New Roman" pitchFamily="18" charset="0"/>
              </a:rPr>
              <a:t>form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paste like</a:t>
            </a:r>
            <a:r>
              <a:rPr lang="en-US" sz="1900" spc="-1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mass.</a:t>
            </a:r>
          </a:p>
          <a:p>
            <a:pPr marL="355600" indent="-342900">
              <a:buClr>
                <a:srgbClr val="92A199"/>
              </a:buClr>
              <a:buSzPct val="95000"/>
              <a:tabLst>
                <a:tab pos="241300" algn="l"/>
                <a:tab pos="1152525" algn="l"/>
                <a:tab pos="1708150" algn="l"/>
                <a:tab pos="2665095" algn="l"/>
              </a:tabLst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To achieve this you need only mortal and pestle.</a:t>
            </a:r>
          </a:p>
          <a:p>
            <a:pPr>
              <a:spcBef>
                <a:spcPts val="20"/>
              </a:spcBef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241300" indent="-228600">
              <a:spcBef>
                <a:spcPts val="5"/>
              </a:spcBef>
              <a:buClr>
                <a:srgbClr val="92A199"/>
              </a:buClr>
              <a:buSzPct val="95000"/>
              <a:tabLst>
                <a:tab pos="241300" algn="l"/>
                <a:tab pos="945515" algn="l"/>
                <a:tab pos="1721485" algn="l"/>
                <a:tab pos="2540000" algn="l"/>
              </a:tabLst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1900" spc="5" dirty="0" smtClean="0">
                <a:latin typeface="Times New Roman" pitchFamily="18" charset="0"/>
                <a:cs typeface="Times New Roman" pitchFamily="18" charset="0"/>
              </a:rPr>
              <a:t>have good adhesion on skin &amp; less greasy.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toothpas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52400"/>
            <a:ext cx="2782042" cy="1524000"/>
          </a:xfrm>
          <a:prstGeom prst="rect">
            <a:avLst/>
          </a:prstGeom>
        </p:spPr>
      </p:pic>
      <p:pic>
        <p:nvPicPr>
          <p:cNvPr id="5" name="Picture 4" descr="APSOL-5M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0323" y="377031"/>
            <a:ext cx="2889477" cy="12366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3663" y="4419600"/>
            <a:ext cx="2509837" cy="22812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7848" y="4419599"/>
            <a:ext cx="3606800" cy="2281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Gel / jelly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41300" marR="505459" indent="-228600">
              <a:lnSpc>
                <a:spcPts val="2050"/>
              </a:lnSpc>
              <a:buClr>
                <a:srgbClr val="92A199"/>
              </a:buClr>
              <a:buFont typeface="Arial"/>
              <a:buChar char="•"/>
              <a:tabLst>
                <a:tab pos="240665" algn="l"/>
                <a:tab pos="241300" algn="l"/>
                <a:tab pos="883919" algn="l"/>
                <a:tab pos="2153285" algn="l"/>
                <a:tab pos="2522220" algn="l"/>
                <a:tab pos="4420870" algn="l"/>
              </a:tabLst>
            </a:pPr>
            <a:r>
              <a:rPr lang="en-US" sz="2000" spc="-1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Gel</a:t>
            </a:r>
            <a:r>
              <a:rPr lang="en-US" sz="2000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queo</a:t>
            </a:r>
            <a:r>
              <a:rPr lang="en-US" sz="2000" spc="-15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spc="-2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spc="-15" dirty="0" smtClean="0">
                <a:latin typeface="Times New Roman" pitchFamily="18" charset="0"/>
                <a:cs typeface="Times New Roman" pitchFamily="18" charset="0"/>
              </a:rPr>
              <a:t>llo</a:t>
            </a:r>
            <a:r>
              <a:rPr lang="en-US" sz="2000" spc="5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spc="-2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ste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of  hydrated</a:t>
            </a:r>
            <a:r>
              <a:rPr lang="en-US" sz="2000" spc="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forms of insoluble  medicaments.</a:t>
            </a:r>
          </a:p>
          <a:p>
            <a:pPr marL="241300" marR="505459" indent="-228600">
              <a:lnSpc>
                <a:spcPts val="2050"/>
              </a:lnSpc>
              <a:buClr>
                <a:srgbClr val="92A199"/>
              </a:buClr>
              <a:buFont typeface="Arial"/>
              <a:buChar char="•"/>
              <a:tabLst>
                <a:tab pos="240665" algn="l"/>
                <a:tab pos="241300" algn="l"/>
                <a:tab pos="883919" algn="l"/>
                <a:tab pos="2153285" algn="l"/>
                <a:tab pos="2522220" algn="l"/>
                <a:tab pos="4420870" algn="l"/>
              </a:tabLst>
            </a:pP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We use gelling agent in it ( </a:t>
            </a:r>
            <a:r>
              <a:rPr lang="en-US" sz="2000" spc="-5" dirty="0" err="1" smtClean="0">
                <a:latin typeface="Times New Roman" pitchFamily="18" charset="0"/>
                <a:cs typeface="Times New Roman" pitchFamily="18" charset="0"/>
              </a:rPr>
              <a:t>tragacanth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, gelatin 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5"/>
              </a:spcBef>
              <a:buClr>
                <a:srgbClr val="92A199"/>
              </a:buClr>
              <a:buFont typeface="Arial"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41300" marR="93345" indent="-228600">
              <a:lnSpc>
                <a:spcPct val="90100"/>
              </a:lnSpc>
              <a:buClr>
                <a:srgbClr val="92A199"/>
              </a:buClr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lang="en-US" sz="2000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Jellies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 are transparent 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translucent 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non 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greasy semisolid and contain more 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water 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en-US" sz="2000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gels.</a:t>
            </a:r>
          </a:p>
          <a:p>
            <a:pPr marL="241300" marR="93345" indent="-228600">
              <a:lnSpc>
                <a:spcPct val="90100"/>
              </a:lnSpc>
              <a:buClr>
                <a:srgbClr val="92A199"/>
              </a:buClr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We use a thickening agent here ( </a:t>
            </a:r>
            <a:r>
              <a:rPr lang="en-US" sz="2000" spc="-10" dirty="0" err="1" smtClean="0">
                <a:latin typeface="Times New Roman" pitchFamily="18" charset="0"/>
                <a:cs typeface="Times New Roman" pitchFamily="18" charset="0"/>
              </a:rPr>
              <a:t>carbomer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 , propylene glycol 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41300" marR="190500" indent="-228600">
              <a:lnSpc>
                <a:spcPts val="2050"/>
              </a:lnSpc>
              <a:buClr>
                <a:srgbClr val="92A199"/>
              </a:buClr>
              <a:buFont typeface="Wingdings" pitchFamily="2" charset="2"/>
              <a:buChar char="Ø"/>
              <a:tabLst>
                <a:tab pos="240665" algn="l"/>
                <a:tab pos="241300" algn="l"/>
                <a:tab pos="949325" algn="l"/>
              </a:tabLst>
            </a:pP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for medication, lubrication 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and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carrier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for spermicidal 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agents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be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used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intra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vaginally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sz="2000" spc="-4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diaphragm.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defical-os-soft-gel-25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343400"/>
            <a:ext cx="2971800" cy="2362200"/>
          </a:xfrm>
          <a:prstGeom prst="rect">
            <a:avLst/>
          </a:prstGeom>
        </p:spPr>
      </p:pic>
      <p:pic>
        <p:nvPicPr>
          <p:cNvPr id="5" name="Picture 4" descr="petroleum-jelly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4343400"/>
            <a:ext cx="2743200" cy="2362200"/>
          </a:xfrm>
          <a:prstGeom prst="rect">
            <a:avLst/>
          </a:prstGeom>
        </p:spPr>
      </p:pic>
      <p:pic>
        <p:nvPicPr>
          <p:cNvPr id="5122" name="Picture 2" descr="Image result for voltarene g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"/>
            <a:ext cx="2819400" cy="1447800"/>
          </a:xfrm>
          <a:prstGeom prst="rect">
            <a:avLst/>
          </a:prstGeom>
          <a:noFill/>
        </p:spPr>
      </p:pic>
      <p:sp>
        <p:nvSpPr>
          <p:cNvPr id="5124" name="AutoShape 4" descr="Image result for pharmaceutical jel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Image result for pharmaceutical jel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AutoShape 8" descr="Image result for pharmaceutical jell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0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76800" y="0"/>
            <a:ext cx="1990725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Gel / jellies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Equipments used: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414434"/>
            <a:ext cx="2781771" cy="31340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743200"/>
            <a:ext cx="3349539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88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 of semi-solids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ts val="25"/>
              </a:spcBef>
            </a:pPr>
            <a:r>
              <a:rPr lang="en-US" sz="2600" dirty="0" smtClean="0">
                <a:latin typeface="Times New Roman"/>
                <a:cs typeface="Times New Roman"/>
              </a:rPr>
              <a:t>Ingredients used to prepare semi-solid dosage forms:</a:t>
            </a:r>
          </a:p>
          <a:p>
            <a:pPr>
              <a:spcBef>
                <a:spcPts val="25"/>
              </a:spcBef>
              <a:buNone/>
            </a:pPr>
            <a:endParaRPr lang="en-US" sz="2600" dirty="0" smtClean="0">
              <a:latin typeface="Times New Roman"/>
              <a:cs typeface="Times New Roman"/>
            </a:endParaRPr>
          </a:p>
          <a:p>
            <a:pPr marL="526414" indent="-514350">
              <a:buSzPct val="95833"/>
              <a:buFont typeface="+mj-lt"/>
              <a:buAutoNum type="arabicParenR"/>
              <a:tabLst>
                <a:tab pos="253365" algn="l"/>
              </a:tabLst>
            </a:pPr>
            <a:r>
              <a:rPr lang="en-US" sz="2600" b="1" i="1" dirty="0" smtClean="0">
                <a:latin typeface="Times New Roman"/>
                <a:cs typeface="Times New Roman"/>
              </a:rPr>
              <a:t>Active pharmaceutical</a:t>
            </a:r>
            <a:r>
              <a:rPr lang="en-US" sz="2600" b="1" i="1" spc="-70" dirty="0" smtClean="0">
                <a:latin typeface="Times New Roman"/>
                <a:cs typeface="Times New Roman"/>
              </a:rPr>
              <a:t> </a:t>
            </a:r>
            <a:r>
              <a:rPr lang="en-US" sz="2600" b="1" i="1" dirty="0" smtClean="0">
                <a:latin typeface="Times New Roman"/>
                <a:cs typeface="Times New Roman"/>
              </a:rPr>
              <a:t>ingredients</a:t>
            </a:r>
            <a:endParaRPr lang="en-US" sz="2600" dirty="0" smtClean="0">
              <a:latin typeface="Times New Roman"/>
              <a:cs typeface="Times New Roman"/>
            </a:endParaRPr>
          </a:p>
          <a:p>
            <a:pPr marL="526414" indent="-514350">
              <a:buSzPct val="95833"/>
              <a:buFont typeface="+mj-lt"/>
              <a:buAutoNum type="arabicParenR"/>
              <a:tabLst>
                <a:tab pos="253365" algn="l"/>
              </a:tabLst>
            </a:pPr>
            <a:r>
              <a:rPr lang="en-US" sz="2600" b="1" i="1" spc="-5" dirty="0" smtClean="0">
                <a:latin typeface="Times New Roman"/>
                <a:cs typeface="Times New Roman"/>
              </a:rPr>
              <a:t>Bases :</a:t>
            </a:r>
          </a:p>
          <a:p>
            <a:pPr marL="800734" lvl="1" indent="-514350">
              <a:buSzPct val="95833"/>
              <a:tabLst>
                <a:tab pos="253365" algn="l"/>
              </a:tabLst>
            </a:pPr>
            <a:r>
              <a:rPr lang="en-US" sz="2200" b="1" i="1" spc="-5" dirty="0" smtClean="0">
                <a:latin typeface="Times New Roman"/>
                <a:cs typeface="Times New Roman"/>
              </a:rPr>
              <a:t> </a:t>
            </a:r>
            <a:r>
              <a:rPr lang="en-US" sz="2600" b="1" i="1" spc="-5" dirty="0" smtClean="0">
                <a:solidFill>
                  <a:srgbClr val="C00000"/>
                </a:solidFill>
                <a:latin typeface="Times New Roman"/>
                <a:cs typeface="Times New Roman"/>
              </a:rPr>
              <a:t>compatible with skin PH</a:t>
            </a:r>
          </a:p>
          <a:p>
            <a:pPr marL="800734" lvl="1" indent="-514350">
              <a:buSzPct val="95833"/>
              <a:tabLst>
                <a:tab pos="253365" algn="l"/>
              </a:tabLst>
            </a:pPr>
            <a:r>
              <a:rPr lang="en-US" sz="2600" b="1" i="1" spc="-5" dirty="0" smtClean="0">
                <a:solidFill>
                  <a:srgbClr val="C00000"/>
                </a:solidFill>
                <a:latin typeface="Times New Roman"/>
                <a:cs typeface="Times New Roman"/>
              </a:rPr>
              <a:t> non-irritating, good stability</a:t>
            </a:r>
            <a:endParaRPr lang="en-US" sz="2600" dirty="0" smtClean="0">
              <a:latin typeface="Times New Roman"/>
              <a:cs typeface="Times New Roman"/>
            </a:endParaRPr>
          </a:p>
          <a:p>
            <a:pPr marL="526414" indent="-514350">
              <a:buSzPct val="95833"/>
              <a:buFont typeface="+mj-lt"/>
              <a:buAutoNum type="arabicParenR"/>
              <a:tabLst>
                <a:tab pos="253365" algn="l"/>
              </a:tabLst>
            </a:pPr>
            <a:r>
              <a:rPr lang="en-US" sz="2600" b="1" i="1" dirty="0" smtClean="0">
                <a:latin typeface="Times New Roman"/>
                <a:cs typeface="Times New Roman"/>
              </a:rPr>
              <a:t>Preservatives ( methyl </a:t>
            </a:r>
            <a:r>
              <a:rPr lang="en-US" sz="2600" b="1" i="1" dirty="0" err="1" smtClean="0">
                <a:latin typeface="Times New Roman"/>
                <a:cs typeface="Times New Roman"/>
              </a:rPr>
              <a:t>hydroxy</a:t>
            </a:r>
            <a:r>
              <a:rPr lang="en-US" sz="2600" b="1" i="1" dirty="0" smtClean="0">
                <a:latin typeface="Times New Roman"/>
                <a:cs typeface="Times New Roman"/>
              </a:rPr>
              <a:t> benzoate )</a:t>
            </a:r>
            <a:endParaRPr lang="en-US" sz="2600" dirty="0" smtClean="0">
              <a:latin typeface="Times New Roman"/>
              <a:cs typeface="Times New Roman"/>
            </a:endParaRPr>
          </a:p>
          <a:p>
            <a:pPr marL="469265" indent="-457200">
              <a:buFont typeface="+mj-lt"/>
              <a:buAutoNum type="arabicParenR"/>
              <a:tabLst>
                <a:tab pos="382905" algn="l"/>
                <a:tab pos="383540" algn="l"/>
              </a:tabLst>
            </a:pPr>
            <a:r>
              <a:rPr lang="en-US" sz="2600" b="1" i="1" dirty="0" smtClean="0">
                <a:latin typeface="Times New Roman"/>
                <a:cs typeface="Times New Roman"/>
              </a:rPr>
              <a:t>Humectants:</a:t>
            </a:r>
          </a:p>
          <a:p>
            <a:pPr marL="743585" lvl="1" indent="-457200">
              <a:tabLst>
                <a:tab pos="382905" algn="l"/>
                <a:tab pos="383540" algn="l"/>
              </a:tabLst>
            </a:pPr>
            <a:r>
              <a:rPr lang="en-US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Increase the solubility of active</a:t>
            </a:r>
            <a:r>
              <a:rPr lang="en-US" sz="2600" b="1" spc="-4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ingredients</a:t>
            </a:r>
          </a:p>
          <a:p>
            <a:pPr marL="743585" lvl="1" indent="-457200">
              <a:tabLst>
                <a:tab pos="382905" algn="l"/>
                <a:tab pos="383540" algn="l"/>
              </a:tabLst>
            </a:pPr>
            <a:r>
              <a:rPr lang="en-US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2600" b="1" spc="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elevate</a:t>
            </a:r>
            <a:r>
              <a:rPr lang="en-US" sz="2600" b="1" spc="1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its skin </a:t>
            </a:r>
            <a:r>
              <a:rPr lang="en-US" sz="2600" b="1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preparation</a:t>
            </a:r>
            <a:endParaRPr lang="en-US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3585" lvl="1" indent="-457200">
              <a:tabLst>
                <a:tab pos="382905" algn="l"/>
                <a:tab pos="383540" algn="l"/>
              </a:tabLst>
            </a:pPr>
            <a:r>
              <a:rPr lang="en-US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Elevate the hydration of the</a:t>
            </a:r>
            <a:r>
              <a:rPr lang="en-US" sz="2600" b="1" spc="-5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skin </a:t>
            </a:r>
            <a:endParaRPr lang="en-US" sz="2600" dirty="0" smtClean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marL="526414" indent="-514350">
              <a:buSzPct val="95833"/>
              <a:buFont typeface="+mj-lt"/>
              <a:buAutoNum type="arabicParenR" startAt="5"/>
              <a:tabLst>
                <a:tab pos="253365" algn="l"/>
              </a:tabLst>
            </a:pPr>
            <a:r>
              <a:rPr lang="en-US" sz="2600" b="1" i="1" dirty="0" smtClean="0">
                <a:latin typeface="Times New Roman"/>
                <a:cs typeface="Times New Roman"/>
              </a:rPr>
              <a:t>Anti</a:t>
            </a:r>
            <a:r>
              <a:rPr lang="en-US" sz="2600" b="1" i="1" spc="-5" dirty="0" smtClean="0">
                <a:latin typeface="Times New Roman"/>
                <a:cs typeface="Times New Roman"/>
              </a:rPr>
              <a:t> </a:t>
            </a:r>
            <a:r>
              <a:rPr lang="en-US" sz="2600" b="1" i="1" dirty="0" smtClean="0">
                <a:latin typeface="Times New Roman"/>
                <a:cs typeface="Times New Roman"/>
              </a:rPr>
              <a:t>oxidants</a:t>
            </a:r>
            <a:endParaRPr lang="en-US" sz="2600" dirty="0" smtClean="0">
              <a:latin typeface="Times New Roman"/>
              <a:cs typeface="Times New Roman"/>
            </a:endParaRPr>
          </a:p>
          <a:p>
            <a:pPr marL="526414" indent="-514350">
              <a:spcBef>
                <a:spcPts val="5"/>
              </a:spcBef>
              <a:buSzPct val="95833"/>
              <a:buFont typeface="+mj-lt"/>
              <a:buAutoNum type="arabicParenR" startAt="5"/>
              <a:tabLst>
                <a:tab pos="253365" algn="l"/>
              </a:tabLst>
            </a:pPr>
            <a:r>
              <a:rPr lang="en-US" sz="2600" b="1" i="1" dirty="0" smtClean="0">
                <a:latin typeface="Times New Roman"/>
                <a:cs typeface="Times New Roman"/>
              </a:rPr>
              <a:t>Emulsifier ( </a:t>
            </a:r>
            <a:r>
              <a:rPr lang="en-US" sz="2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alkyl </a:t>
            </a:r>
            <a:r>
              <a:rPr lang="en-US" sz="2600" b="1" i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sulphate</a:t>
            </a:r>
            <a:r>
              <a:rPr lang="en-US" sz="2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, quaternary </a:t>
            </a:r>
            <a:r>
              <a:rPr lang="en-US" sz="2600" b="1" i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amonium</a:t>
            </a:r>
            <a:r>
              <a:rPr lang="en-US" sz="2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comp., </a:t>
            </a:r>
            <a:r>
              <a:rPr lang="en-US" sz="2600" b="1" i="1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polyoxy</a:t>
            </a:r>
            <a:r>
              <a:rPr lang="en-US" sz="2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ethylene</a:t>
            </a:r>
            <a:r>
              <a:rPr lang="en-US" sz="2600" b="1" i="1" dirty="0" smtClean="0">
                <a:latin typeface="Times New Roman"/>
                <a:cs typeface="Times New Roman"/>
              </a:rPr>
              <a:t> ).</a:t>
            </a:r>
            <a:endParaRPr lang="en-US" sz="2600" dirty="0" smtClean="0">
              <a:latin typeface="Times New Roman"/>
              <a:cs typeface="Times New Roman"/>
            </a:endParaRPr>
          </a:p>
          <a:p>
            <a:pPr marL="526414" indent="-514350">
              <a:buSzPct val="95833"/>
              <a:buFont typeface="+mj-lt"/>
              <a:buAutoNum type="arabicParenR" startAt="5"/>
              <a:tabLst>
                <a:tab pos="253365" algn="l"/>
              </a:tabLst>
            </a:pPr>
            <a:r>
              <a:rPr lang="en-US" sz="2600" b="1" i="1" dirty="0" smtClean="0">
                <a:latin typeface="Times New Roman"/>
                <a:cs typeface="Times New Roman"/>
              </a:rPr>
              <a:t>Gelling</a:t>
            </a:r>
            <a:r>
              <a:rPr lang="en-US" sz="2600" b="1" i="1" spc="-25" dirty="0" smtClean="0">
                <a:latin typeface="Times New Roman"/>
                <a:cs typeface="Times New Roman"/>
              </a:rPr>
              <a:t> </a:t>
            </a:r>
            <a:r>
              <a:rPr lang="en-US" sz="2600" b="1" i="1" dirty="0" smtClean="0">
                <a:latin typeface="Times New Roman"/>
                <a:cs typeface="Times New Roman"/>
              </a:rPr>
              <a:t>agent</a:t>
            </a:r>
            <a:endParaRPr lang="en-US" sz="2600" dirty="0" smtClean="0">
              <a:latin typeface="Times New Roman"/>
              <a:cs typeface="Times New Roman"/>
            </a:endParaRPr>
          </a:p>
          <a:p>
            <a:pPr marL="526414" indent="-514350">
              <a:buSzPct val="95833"/>
              <a:buFont typeface="+mj-lt"/>
              <a:buAutoNum type="arabicParenR" startAt="5"/>
              <a:tabLst>
                <a:tab pos="253365" algn="l"/>
              </a:tabLst>
            </a:pPr>
            <a:r>
              <a:rPr lang="en-US" sz="2600" b="1" i="1" spc="-10" dirty="0" smtClean="0">
                <a:latin typeface="Times New Roman"/>
                <a:cs typeface="Times New Roman"/>
              </a:rPr>
              <a:t>Buffers ( sodium acetate, sodium citrate ). </a:t>
            </a:r>
            <a:endParaRPr lang="en-US" sz="2600" dirty="0" smtClean="0">
              <a:latin typeface="Times New Roman"/>
              <a:cs typeface="Times New Roman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of oil and aqueous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9900" marR="88265" indent="-457200" algn="just">
              <a:spcBef>
                <a:spcPts val="105"/>
              </a:spcBef>
              <a:buFont typeface="+mj-lt"/>
              <a:buAutoNum type="arabicParenR"/>
            </a:pP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Sigma blade mixer</a:t>
            </a:r>
          </a:p>
          <a:p>
            <a:pPr marL="241300" marR="88265" indent="-228600" algn="just">
              <a:spcBef>
                <a:spcPts val="105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mechanism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mixing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2000" spc="-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shearing.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sigma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shaped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blades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creates  high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shear.</a:t>
            </a:r>
          </a:p>
          <a:p>
            <a:pPr>
              <a:spcBef>
                <a:spcPts val="40"/>
              </a:spcBef>
            </a:pPr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en-US" sz="2000" b="1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Advantages: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5620" marR="5080" lvl="1" indent="-20320">
              <a:spcBef>
                <a:spcPts val="470"/>
              </a:spcBef>
              <a:buSzPct val="95000"/>
              <a:tabLst>
                <a:tab pos="433705" algn="l"/>
              </a:tabLst>
            </a:pPr>
            <a:r>
              <a:rPr lang="en-US" sz="1800" spc="5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creates a minimum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dead</a:t>
            </a:r>
            <a:r>
              <a:rPr lang="en-US" sz="1800" spc="-14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space  during</a:t>
            </a:r>
            <a:r>
              <a:rPr lang="en-US" sz="1800" spc="-15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515620" marR="5080" lvl="1" indent="-20320">
              <a:spcBef>
                <a:spcPts val="470"/>
              </a:spcBef>
              <a:buSzPct val="95000"/>
              <a:buNone/>
              <a:tabLst>
                <a:tab pos="433705" algn="l"/>
              </a:tabLst>
            </a:pP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mixing.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5620" marR="754380" lvl="1" indent="-20320">
              <a:spcBef>
                <a:spcPts val="480"/>
              </a:spcBef>
              <a:buSzPct val="95000"/>
              <a:tabLst>
                <a:tab pos="433705" algn="l"/>
              </a:tabLst>
            </a:pPr>
            <a:r>
              <a:rPr lang="en-US" sz="1800" spc="5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wet</a:t>
            </a:r>
            <a:r>
              <a:rPr lang="en-US" sz="1800" spc="-9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granulation  process.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en-US" sz="2000" b="1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Disadvantages: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099693" marR="83185" lvl="2" indent="-853440">
              <a:spcBef>
                <a:spcPts val="470"/>
              </a:spcBef>
              <a:buSzPct val="95000"/>
              <a:tabLst>
                <a:tab pos="853440" algn="l"/>
              </a:tabLst>
            </a:pPr>
            <a:r>
              <a:rPr lang="en-US" sz="1600" spc="5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1600" spc="-5" dirty="0" smtClean="0">
                <a:latin typeface="Times New Roman" pitchFamily="18" charset="0"/>
                <a:cs typeface="Times New Roman" pitchFamily="18" charset="0"/>
              </a:rPr>
              <a:t>works at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600" spc="-5" dirty="0" smtClean="0">
                <a:latin typeface="Times New Roman" pitchFamily="18" charset="0"/>
                <a:cs typeface="Times New Roman" pitchFamily="18" charset="0"/>
              </a:rPr>
              <a:t>fixed</a:t>
            </a:r>
            <a:r>
              <a:rPr lang="en-US" sz="1600" spc="-8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speed.</a:t>
            </a:r>
          </a:p>
          <a:p>
            <a:endParaRPr lang="en-US" dirty="0"/>
          </a:p>
        </p:txBody>
      </p:sp>
      <p:sp>
        <p:nvSpPr>
          <p:cNvPr id="4" name="object 12"/>
          <p:cNvSpPr/>
          <p:nvPr/>
        </p:nvSpPr>
        <p:spPr>
          <a:xfrm>
            <a:off x="5257800" y="4495800"/>
            <a:ext cx="3735324" cy="2211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14"/>
          <p:cNvSpPr/>
          <p:nvPr/>
        </p:nvSpPr>
        <p:spPr>
          <a:xfrm>
            <a:off x="6400800" y="2819400"/>
            <a:ext cx="2514600" cy="16611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13"/>
          <p:cNvSpPr/>
          <p:nvPr/>
        </p:nvSpPr>
        <p:spPr>
          <a:xfrm>
            <a:off x="1600200" y="5181600"/>
            <a:ext cx="3200400" cy="1676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of oil and aqueous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3796" indent="-571500">
              <a:buFont typeface="+mj-lt"/>
              <a:buAutoNum type="arabicParenR" startAt="2"/>
            </a:pP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</a:rPr>
              <a:t>Colloidal miller</a:t>
            </a:r>
          </a:p>
          <a:p>
            <a:pPr marL="653796" indent="-571500">
              <a:buNone/>
            </a:pPr>
            <a:r>
              <a:rPr lang="en-US" sz="1800" spc="5" dirty="0" smtClean="0">
                <a:latin typeface="Times New Roman" pitchFamily="18" charset="0"/>
                <a:cs typeface="Times New Roman" pitchFamily="18" charset="0"/>
              </a:rPr>
              <a:t>      It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consists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1800" spc="5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steel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discs, one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disc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rotates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another one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stationary. </a:t>
            </a:r>
            <a:r>
              <a:rPr lang="en-US" sz="1800" spc="-15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1800" spc="5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material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is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passed through these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discs </a:t>
            </a:r>
            <a:r>
              <a:rPr lang="en-US" sz="1800" spc="5" dirty="0" smtClean="0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sz="1800" spc="-14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get 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sheared.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Thus coarse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particles are  break down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spc="5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1800" spc="-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small particles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due  </a:t>
            </a:r>
            <a:r>
              <a:rPr lang="en-US" sz="1800" spc="5" dirty="0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1800" spc="-3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spc="-5" dirty="0" smtClean="0">
                <a:latin typeface="Times New Roman" pitchFamily="18" charset="0"/>
                <a:cs typeface="Times New Roman" pitchFamily="18" charset="0"/>
              </a:rPr>
              <a:t>shear.</a:t>
            </a:r>
          </a:p>
          <a:p>
            <a:pPr marL="12700"/>
            <a:r>
              <a:rPr lang="en-US" sz="2000" b="1" spc="-5" dirty="0" smtClean="0">
                <a:solidFill>
                  <a:srgbClr val="C00000"/>
                </a:solidFill>
                <a:latin typeface="Century Gothic"/>
                <a:cs typeface="Century Gothic"/>
              </a:rPr>
              <a:t>Advantages:</a:t>
            </a:r>
            <a:endParaRPr lang="en-US" sz="2000" dirty="0" smtClean="0">
              <a:latin typeface="Century Gothic"/>
              <a:cs typeface="Century Gothic"/>
            </a:endParaRPr>
          </a:p>
          <a:p>
            <a:pPr marL="287020" lvl="1">
              <a:buFont typeface="Courier New" pitchFamily="49" charset="0"/>
              <a:buChar char="o"/>
            </a:pPr>
            <a:r>
              <a:rPr lang="en-US" sz="1600" spc="5" dirty="0" smtClean="0">
                <a:latin typeface="Times New Roman" pitchFamily="18" charset="0"/>
                <a:cs typeface="Times New Roman" pitchFamily="18" charset="0"/>
              </a:rPr>
              <a:t> It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can be used in </a:t>
            </a:r>
            <a:r>
              <a:rPr lang="en-US" sz="1600" spc="5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1600" spc="-1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production</a:t>
            </a:r>
          </a:p>
          <a:p>
            <a:pPr marL="515620" lvl="1">
              <a:spcBef>
                <a:spcPts val="5"/>
              </a:spcBef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of sterile</a:t>
            </a:r>
            <a:r>
              <a:rPr lang="en-US" sz="1600" spc="-6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spc="-5" dirty="0" smtClean="0">
                <a:latin typeface="Times New Roman" pitchFamily="18" charset="0"/>
                <a:cs typeface="Times New Roman" pitchFamily="18" charset="0"/>
              </a:rPr>
              <a:t>products.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35"/>
              </a:spcBef>
            </a:pPr>
            <a:endParaRPr lang="en-US" sz="2900" dirty="0" smtClean="0">
              <a:latin typeface="Times New Roman"/>
              <a:cs typeface="Times New Roman"/>
            </a:endParaRPr>
          </a:p>
          <a:p>
            <a:pPr marL="12700"/>
            <a:r>
              <a:rPr lang="en-US" sz="2000" b="1" spc="-5" dirty="0" smtClean="0">
                <a:solidFill>
                  <a:srgbClr val="C00000"/>
                </a:solidFill>
                <a:latin typeface="Century Gothic"/>
                <a:cs typeface="Century Gothic"/>
              </a:rPr>
              <a:t>Disadvantages:</a:t>
            </a:r>
            <a:endParaRPr lang="en-US" sz="2000" dirty="0" smtClean="0">
              <a:latin typeface="Century Gothic"/>
              <a:cs typeface="Century Gothic"/>
            </a:endParaRPr>
          </a:p>
          <a:p>
            <a:pPr marL="678688" marR="45720" lvl="2">
              <a:lnSpc>
                <a:spcPts val="2880"/>
              </a:lnSpc>
              <a:spcBef>
                <a:spcPts val="165"/>
              </a:spcBef>
              <a:buSzPct val="95000"/>
              <a:buFont typeface="Courier New" pitchFamily="49" charset="0"/>
              <a:buChar char="o"/>
              <a:tabLst>
                <a:tab pos="644525" algn="l"/>
              </a:tabLst>
            </a:pPr>
            <a:r>
              <a:rPr lang="en-US" sz="1600" spc="5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1600" spc="-5" dirty="0" smtClean="0">
                <a:latin typeface="Times New Roman" pitchFamily="18" charset="0"/>
                <a:cs typeface="Times New Roman" pitchFamily="18" charset="0"/>
              </a:rPr>
              <a:t>is not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US" sz="1600" spc="-5" dirty="0" smtClean="0">
                <a:latin typeface="Times New Roman" pitchFamily="18" charset="0"/>
                <a:cs typeface="Times New Roman" pitchFamily="18" charset="0"/>
              </a:rPr>
              <a:t>for dry milling.  </a:t>
            </a:r>
          </a:p>
          <a:p>
            <a:pPr marL="653796" indent="-571500">
              <a:buNone/>
            </a:pPr>
            <a:endParaRPr lang="en-US" sz="1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11"/>
          <p:cNvSpPr/>
          <p:nvPr/>
        </p:nvSpPr>
        <p:spPr>
          <a:xfrm>
            <a:off x="5638800" y="2590800"/>
            <a:ext cx="3352800" cy="4267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Packaging for ointments ( jars &amp; tubes 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Prepare the ointment 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Select an ointment jar that will just hold all the formulation.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Begin by taking some of the ointment and fill the bottom of the jar.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Use spatula to put ointment into cervices.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stab the spatula into the ointment couple of times to reveal air.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Wipe off ointment from the threads of the jar.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Cap the jar.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Sanitize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equipments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with detergents flushed with chlorinated water followed by bacteria-free water rinse.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Label the final package.</a:t>
            </a:r>
          </a:p>
          <a:p>
            <a:pPr marL="539496" indent="-45720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/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Storage: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Store it in a tightly closed and completely filled container.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Changing temp. can lead to crystallization.</a:t>
            </a:r>
          </a:p>
          <a:p>
            <a:pPr marL="539496" indent="-457200">
              <a:buFont typeface="+mj-lt"/>
              <a:buAutoNum type="arabi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Usually dispensed in jars of glass or plastic material or collapsible tubes.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Packaging for ointments ( jars &amp; tubes 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Tube filling machine </a:t>
            </a:r>
            <a:endParaRPr lang="en-US" dirty="0"/>
          </a:p>
        </p:txBody>
      </p:sp>
      <p:pic>
        <p:nvPicPr>
          <p:cNvPr id="26626" name="Picture 2" descr="Image result for tube filling mach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0"/>
            <a:ext cx="4762500" cy="430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25196" indent="-342900">
              <a:spcBef>
                <a:spcPts val="265"/>
              </a:spcBef>
              <a:buFont typeface="+mj-lt"/>
              <a:buAutoNum type="arabicParenR"/>
            </a:pPr>
            <a:r>
              <a:rPr lang="pt-BR" sz="1600" b="1" dirty="0" smtClean="0">
                <a:latin typeface="Times New Roman" pitchFamily="18" charset="0"/>
                <a:cs typeface="Times New Roman" pitchFamily="18" charset="0"/>
              </a:rPr>
              <a:t>Remington: the science and practice of pharmacy.</a:t>
            </a:r>
          </a:p>
          <a:p>
            <a:pPr marL="425196" indent="-342900">
              <a:spcBef>
                <a:spcPts val="265"/>
              </a:spcBef>
              <a:buFont typeface="+mj-lt"/>
              <a:buAutoNum type="arabicParenR"/>
            </a:pPr>
            <a:endParaRPr lang="pt-BR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25196" indent="-342900">
              <a:spcBef>
                <a:spcPts val="265"/>
              </a:spcBef>
              <a:buFont typeface="+mj-lt"/>
              <a:buAutoNum type="arabicParenR"/>
            </a:pPr>
            <a:r>
              <a:rPr lang="pt-BR" sz="1600" b="1" dirty="0" smtClean="0">
                <a:latin typeface="Times New Roman" pitchFamily="18" charset="0"/>
                <a:cs typeface="Times New Roman" pitchFamily="18" charset="0"/>
              </a:rPr>
              <a:t>Pharmaceutics: the study of dosage form design by Aulton</a:t>
            </a:r>
          </a:p>
          <a:p>
            <a:pPr marL="425196" indent="-342900">
              <a:spcBef>
                <a:spcPts val="265"/>
              </a:spcBef>
              <a:buFont typeface="+mj-lt"/>
              <a:buAutoNum type="arabicParenR"/>
            </a:pPr>
            <a:r>
              <a:rPr lang="pt-BR" sz="1600" b="1" dirty="0" smtClean="0">
                <a:latin typeface="Times New Roman" pitchFamily="18" charset="0"/>
                <a:cs typeface="Times New Roman" pitchFamily="18" charset="0"/>
              </a:rPr>
              <a:t>Ansel’s pharmaceutical dosage form and drug delivery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to be covered..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498080" cy="4800600"/>
          </a:xfrm>
        </p:spPr>
        <p:txBody>
          <a:bodyPr/>
          <a:lstStyle/>
          <a:p>
            <a:pPr marL="596646" indent="-514350">
              <a:buFont typeface="+mj-lt"/>
              <a:buAutoNum type="arabicParenR"/>
            </a:pPr>
            <a:endParaRPr lang="en-US" dirty="0" smtClean="0"/>
          </a:p>
          <a:p>
            <a:pPr marL="596646" indent="-514350">
              <a:buFont typeface="+mj-lt"/>
              <a:buAutoNum type="arabicParenR"/>
            </a:pPr>
            <a:r>
              <a:rPr lang="en-US" dirty="0" smtClean="0">
                <a:latin typeface="Constantia" pitchFamily="18" charset="0"/>
                <a:cs typeface="Vijaya" pitchFamily="34" charset="0"/>
              </a:rPr>
              <a:t>Definitions &amp; basic introduction</a:t>
            </a:r>
          </a:p>
          <a:p>
            <a:pPr marL="596646" indent="-514350">
              <a:buFont typeface="+mj-lt"/>
              <a:buAutoNum type="arabicParenR"/>
            </a:pPr>
            <a:r>
              <a:rPr lang="en-US" dirty="0" smtClean="0">
                <a:latin typeface="Constantia" pitchFamily="18" charset="0"/>
                <a:cs typeface="Vijaya" pitchFamily="34" charset="0"/>
              </a:rPr>
              <a:t>Industrial processing</a:t>
            </a:r>
          </a:p>
          <a:p>
            <a:pPr marL="596646" indent="-514350">
              <a:buFont typeface="+mj-lt"/>
              <a:buAutoNum type="arabicParenR"/>
            </a:pPr>
            <a:r>
              <a:rPr lang="en-US" dirty="0" smtClean="0">
                <a:latin typeface="Constantia" pitchFamily="18" charset="0"/>
                <a:cs typeface="Vijaya" pitchFamily="34" charset="0"/>
              </a:rPr>
              <a:t>Storage and packaging conditions</a:t>
            </a:r>
          </a:p>
          <a:p>
            <a:pPr marL="596646" indent="-514350">
              <a:buFont typeface="+mj-lt"/>
              <a:buAutoNum type="arabicParenR"/>
            </a:pPr>
            <a:r>
              <a:rPr lang="en-US" dirty="0" smtClean="0">
                <a:latin typeface="Constantia" pitchFamily="18" charset="0"/>
                <a:cs typeface="Vijaya" pitchFamily="34" charset="0"/>
              </a:rPr>
              <a:t>References </a:t>
            </a:r>
          </a:p>
          <a:p>
            <a:pPr marL="596646" indent="-514350">
              <a:buFont typeface="+mj-lt"/>
              <a:buAutoNum type="arabi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&amp; Basic 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u="sng" dirty="0" smtClean="0">
                <a:solidFill>
                  <a:srgbClr val="FF0066"/>
                </a:solidFill>
              </a:rPr>
              <a:t>Semi solid pharmaceutical system </a:t>
            </a:r>
            <a:r>
              <a:rPr lang="en-US" sz="2400" dirty="0" smtClean="0"/>
              <a:t>comprise a body of product, which when applied to skin or accessible mucous membrane it tends to alleviate or treat a pathological condition or other protection from harmful environment.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7" name="Picture 6" descr="111.jpg"/>
          <p:cNvPicPr>
            <a:picLocks noChangeAspect="1"/>
          </p:cNvPicPr>
          <p:nvPr/>
        </p:nvPicPr>
        <p:blipFill>
          <a:blip r:embed="rId2" cstate="print"/>
          <a:srcRect l="10938" t="46745" r="15820" b="1172"/>
          <a:stretch>
            <a:fillRect/>
          </a:stretch>
        </p:blipFill>
        <p:spPr>
          <a:xfrm>
            <a:off x="2438400" y="3657600"/>
            <a:ext cx="5257800" cy="2804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Ideal properties of semi solid preparations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0"/>
            <a:ext cx="3048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 b="2951"/>
          <a:stretch>
            <a:fillRect/>
          </a:stretch>
        </p:blipFill>
        <p:spPr bwMode="auto">
          <a:xfrm>
            <a:off x="5029200" y="1524000"/>
            <a:ext cx="33813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95525" y="5105400"/>
            <a:ext cx="5476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533400"/>
            <a:ext cx="749808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Ointments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Are homogenous, translucent, viscous, semi solid product ,primarily made of oil, intended for external use to skin or mucous membranes.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It may be medicated (</a:t>
            </a:r>
            <a:r>
              <a:rPr lang="en-US" sz="2800" dirty="0" smtClean="0">
                <a:solidFill>
                  <a:srgbClr val="FF0066"/>
                </a:solidFill>
              </a:rPr>
              <a:t>active drug </a:t>
            </a:r>
            <a:r>
              <a:rPr lang="en-US" sz="2800" dirty="0" smtClean="0"/>
              <a:t>) or not.</a:t>
            </a:r>
          </a:p>
          <a:p>
            <a:r>
              <a:rPr lang="en-US" sz="2800" dirty="0" smtClean="0"/>
              <a:t>They soft and melt at body temperature.</a:t>
            </a:r>
          </a:p>
          <a:p>
            <a:endParaRPr lang="en-US" sz="2800" dirty="0" smtClean="0"/>
          </a:p>
          <a:p>
            <a:r>
              <a:rPr lang="en-US" sz="2800" u="sng" dirty="0" smtClean="0"/>
              <a:t>Uses:</a:t>
            </a:r>
          </a:p>
          <a:p>
            <a:pPr marL="596646" indent="-514350">
              <a:buFont typeface="+mj-lt"/>
              <a:buAutoNum type="arabicParenR"/>
            </a:pPr>
            <a:r>
              <a:rPr lang="en-US" sz="2800" dirty="0" smtClean="0"/>
              <a:t>Emollient </a:t>
            </a:r>
          </a:p>
          <a:p>
            <a:pPr marL="596646" indent="-514350">
              <a:buFont typeface="+mj-lt"/>
              <a:buAutoNum type="arabicParenR"/>
            </a:pPr>
            <a:r>
              <a:rPr lang="en-US" sz="2800" dirty="0" smtClean="0"/>
              <a:t>Application for </a:t>
            </a:r>
          </a:p>
          <a:p>
            <a:pPr marL="596646" indent="-514350">
              <a:buNone/>
            </a:pPr>
            <a:r>
              <a:rPr lang="en-US" sz="2800" dirty="0" smtClean="0"/>
              <a:t>     active ingredient on skin. </a:t>
            </a:r>
          </a:p>
          <a:p>
            <a:pPr marL="596646" indent="-514350">
              <a:buFont typeface="+mj-lt"/>
              <a:buAutoNum type="arabicParenR" startAt="3"/>
            </a:pPr>
            <a:r>
              <a:rPr lang="en-US" sz="2800" dirty="0" smtClean="0"/>
              <a:t>Occlusive.</a:t>
            </a:r>
          </a:p>
          <a:p>
            <a:pPr marL="596646" indent="-514350">
              <a:buNone/>
            </a:pPr>
            <a:endParaRPr lang="en-US" sz="2800" dirty="0" smtClean="0"/>
          </a:p>
          <a:p>
            <a:pPr marL="596646" indent="-514350"/>
            <a:r>
              <a:rPr lang="en-US" sz="2800" dirty="0" smtClean="0"/>
              <a:t>Examples:</a:t>
            </a:r>
          </a:p>
          <a:p>
            <a:pPr marL="596646" indent="-514350">
              <a:buNone/>
            </a:pPr>
            <a:r>
              <a:rPr lang="en-US" sz="2800" dirty="0" smtClean="0"/>
              <a:t>Garamycin,  nitro-bid,  </a:t>
            </a:r>
            <a:r>
              <a:rPr lang="en-US" sz="2800" dirty="0" err="1" smtClean="0"/>
              <a:t>vira</a:t>
            </a:r>
            <a:r>
              <a:rPr lang="en-US" sz="2800" dirty="0" smtClean="0"/>
              <a:t>-A</a:t>
            </a:r>
          </a:p>
          <a:p>
            <a:pPr marL="596646" indent="-514350">
              <a:buNone/>
            </a:pPr>
            <a:endParaRPr lang="en-US" sz="2800" dirty="0" smtClean="0"/>
          </a:p>
          <a:p>
            <a:endParaRPr lang="en-US" dirty="0" smtClean="0"/>
          </a:p>
        </p:txBody>
      </p:sp>
      <p:pic>
        <p:nvPicPr>
          <p:cNvPr id="5" name="Picture 4" descr="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228600"/>
            <a:ext cx="2209800" cy="1905000"/>
          </a:xfrm>
          <a:prstGeom prst="rect">
            <a:avLst/>
          </a:prstGeom>
        </p:spPr>
      </p:pic>
      <p:pic>
        <p:nvPicPr>
          <p:cNvPr id="6" name="Picture 2" descr="Image result for ointment trade na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191000"/>
            <a:ext cx="3429000" cy="1876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Ointment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2700">
              <a:spcBef>
                <a:spcPts val="690"/>
              </a:spcBef>
            </a:pPr>
            <a:r>
              <a:rPr lang="en-US" sz="2000" b="1" i="1" u="sng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Ointment Bases</a:t>
            </a:r>
            <a:endParaRPr lang="en-US" sz="20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07365" indent="-342900">
              <a:spcBef>
                <a:spcPts val="490"/>
              </a:spcBef>
              <a:buSzPct val="95000"/>
              <a:buFont typeface="+mj-lt"/>
              <a:buAutoNum type="arabicParenR"/>
              <a:tabLst>
                <a:tab pos="255270" algn="l"/>
              </a:tabLst>
            </a:pP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Oleaginous</a:t>
            </a:r>
            <a:r>
              <a:rPr lang="en-US" sz="20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Bases ( mineral oils, petrolatum)</a:t>
            </a:r>
          </a:p>
          <a:p>
            <a:pPr marL="507365" indent="-342900">
              <a:buSzPct val="95000"/>
              <a:buFont typeface="+mj-lt"/>
              <a:buAutoNum type="arabicParenR"/>
              <a:tabLst>
                <a:tab pos="255270" algn="l"/>
              </a:tabLst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Absorption</a:t>
            </a:r>
            <a:r>
              <a:rPr lang="en-US" sz="2000" spc="-3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Bases ( hydrophilic petrolatum )</a:t>
            </a:r>
          </a:p>
          <a:p>
            <a:pPr marL="507365" indent="-342900">
              <a:buSzPct val="95000"/>
              <a:buFont typeface="+mj-lt"/>
              <a:buAutoNum type="arabicParenR"/>
              <a:tabLst>
                <a:tab pos="255270" algn="l"/>
              </a:tabLst>
            </a:pP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Water-Removable</a:t>
            </a:r>
            <a:r>
              <a:rPr lang="en-US" sz="2000" spc="-6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Bases </a:t>
            </a:r>
          </a:p>
          <a:p>
            <a:pPr marL="507365" indent="-342900">
              <a:buSzPct val="95000"/>
              <a:buFont typeface="+mj-lt"/>
              <a:buAutoNum type="arabicParenR"/>
              <a:tabLst>
                <a:tab pos="255270" algn="l"/>
              </a:tabLst>
            </a:pP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Water-Soluble</a:t>
            </a:r>
            <a:r>
              <a:rPr lang="en-US" sz="20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Bases</a:t>
            </a:r>
          </a:p>
          <a:p>
            <a:pPr marL="507365" indent="-342900">
              <a:buSzPct val="95000"/>
              <a:buNone/>
              <a:tabLst>
                <a:tab pos="255270" algn="l"/>
              </a:tabLst>
            </a:pPr>
            <a:endParaRPr lang="en-US" sz="20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spcBef>
                <a:spcPts val="955"/>
              </a:spcBef>
            </a:pPr>
            <a:r>
              <a:rPr lang="en-US" sz="2000" b="1" i="1" u="sng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Preparation of</a:t>
            </a:r>
            <a:r>
              <a:rPr lang="en-US" sz="2000" b="1" i="1" u="sng" spc="-4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u="sng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Ointments</a:t>
            </a:r>
            <a:endParaRPr lang="en-US" sz="20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13460" indent="-457200">
              <a:spcBef>
                <a:spcPts val="715"/>
              </a:spcBef>
              <a:buSzPct val="95000"/>
              <a:buFont typeface="+mj-lt"/>
              <a:buAutoNum type="arabicParenR"/>
              <a:tabLst>
                <a:tab pos="647065" algn="l"/>
              </a:tabLst>
            </a:pP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Incorporation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013460" indent="-457200">
              <a:buSzPct val="95000"/>
              <a:buFont typeface="+mj-lt"/>
              <a:buAutoNum type="arabicParenR"/>
              <a:tabLst>
                <a:tab pos="647065" algn="l"/>
              </a:tabLst>
            </a:pPr>
            <a:r>
              <a:rPr lang="en-US" sz="2000" spc="-5" dirty="0" smtClean="0">
                <a:latin typeface="Times New Roman" pitchFamily="18" charset="0"/>
                <a:cs typeface="Times New Roman" pitchFamily="18" charset="0"/>
              </a:rPr>
              <a:t>Fusion</a:t>
            </a:r>
          </a:p>
          <a:p>
            <a:pPr marL="646430" indent="-90170">
              <a:buSzPct val="95000"/>
              <a:buNone/>
              <a:tabLst>
                <a:tab pos="647065" algn="l"/>
              </a:tabLst>
            </a:pPr>
            <a:endParaRPr lang="en-US" sz="20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spcBef>
                <a:spcPts val="945"/>
              </a:spcBef>
            </a:pPr>
            <a:r>
              <a:rPr lang="en-US" sz="2200" b="1" i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Compendial</a:t>
            </a:r>
            <a:r>
              <a:rPr lang="en-US" sz="2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u="sng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Requirements </a:t>
            </a:r>
            <a:r>
              <a:rPr lang="en-US" sz="2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sz="2200" b="1" i="1" u="sng" spc="-11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Ointments</a:t>
            </a:r>
            <a:endParaRPr lang="en-US" sz="22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19455" indent="-457200">
              <a:spcBef>
                <a:spcPts val="710"/>
              </a:spcBef>
              <a:buSzPct val="95000"/>
              <a:buFont typeface="+mj-lt"/>
              <a:buAutoNum type="arabicParenR"/>
              <a:tabLst>
                <a:tab pos="353695" algn="l"/>
              </a:tabLst>
            </a:pPr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Microbial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Content</a:t>
            </a:r>
          </a:p>
          <a:p>
            <a:pPr marL="719455" indent="-457200">
              <a:buSzPct val="95000"/>
              <a:buFont typeface="+mj-lt"/>
              <a:buAutoNum type="arabicParenR"/>
              <a:tabLst>
                <a:tab pos="35306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Minimum</a:t>
            </a:r>
            <a:r>
              <a:rPr lang="en-US" sz="22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Fill</a:t>
            </a:r>
          </a:p>
          <a:p>
            <a:pPr marL="719455" indent="-457200">
              <a:buSzPct val="95000"/>
              <a:buFont typeface="+mj-lt"/>
              <a:buAutoNum type="arabicParenR"/>
              <a:tabLst>
                <a:tab pos="353060" algn="l"/>
              </a:tabLst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Packaging, </a:t>
            </a:r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Storage, and</a:t>
            </a:r>
            <a:r>
              <a:rPr lang="en-US" sz="2200" spc="-5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Labeling</a:t>
            </a:r>
          </a:p>
          <a:p>
            <a:pPr marL="719455" indent="-457200">
              <a:buSzPct val="95000"/>
              <a:buFont typeface="+mj-lt"/>
              <a:buAutoNum type="arabicParenR"/>
              <a:tabLst>
                <a:tab pos="353060" algn="l"/>
              </a:tabLst>
            </a:pPr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Additional</a:t>
            </a:r>
            <a:r>
              <a:rPr lang="en-US" sz="22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spc="-5" dirty="0" smtClean="0">
                <a:latin typeface="Times New Roman" pitchFamily="18" charset="0"/>
                <a:cs typeface="Times New Roman" pitchFamily="18" charset="0"/>
              </a:rPr>
              <a:t>Standards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646430" indent="-90170">
              <a:buSzPct val="95000"/>
              <a:buNone/>
              <a:tabLst>
                <a:tab pos="647065" algn="l"/>
              </a:tabLst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07365" indent="-342900">
              <a:buSzPct val="95000"/>
              <a:tabLst>
                <a:tab pos="255270" algn="l"/>
              </a:tabLst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Equipments used in preparing ointments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/>
            <a:r>
              <a:rPr lang="en-US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Incorporation: </a:t>
            </a:r>
          </a:p>
          <a:p>
            <a:pPr marL="596646" indent="-514350"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mix together ( mortal &amp; pestle, spatula &amp; slab ).</a:t>
            </a:r>
          </a:p>
          <a:p>
            <a:pPr marL="596646" indent="-514350"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Roller mill</a:t>
            </a:r>
          </a:p>
          <a:p>
            <a:pPr marL="596646" indent="-514350">
              <a:buFont typeface="+mj-lt"/>
              <a:buAutoNum type="arabi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Levigating the powder ( reduction of size in suspending agent in compatible with ointment base ).</a:t>
            </a:r>
          </a:p>
          <a:p>
            <a:pPr marL="596646" indent="-514350"/>
            <a:r>
              <a:rPr lang="en-US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Fusion:</a:t>
            </a:r>
          </a:p>
          <a:p>
            <a:pPr marL="596646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a porcelain dish, all or some components of the ointment are melted together and cooled with constant stirring until congealed, then add the non-melting substances as the ointment is being cooled and stirred. </a:t>
            </a:r>
          </a:p>
          <a:p>
            <a:pPr marL="596646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Equipments used..</a:t>
            </a:r>
            <a:endParaRPr lang="en-US" dirty="0"/>
          </a:p>
        </p:txBody>
      </p:sp>
      <p:pic>
        <p:nvPicPr>
          <p:cNvPr id="4" name="Content Placeholder 3" descr="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209800"/>
            <a:ext cx="3581400" cy="2895600"/>
          </a:xfrm>
        </p:spPr>
      </p:pic>
      <p:pic>
        <p:nvPicPr>
          <p:cNvPr id="5" name="Picture 4" descr="SFM8main2.jpg"/>
          <p:cNvPicPr>
            <a:picLocks noChangeAspect="1"/>
          </p:cNvPicPr>
          <p:nvPr/>
        </p:nvPicPr>
        <p:blipFill>
          <a:blip r:embed="rId3" cstate="print"/>
          <a:srcRect r="25000"/>
          <a:stretch>
            <a:fillRect/>
          </a:stretch>
        </p:blipFill>
        <p:spPr>
          <a:xfrm>
            <a:off x="5181600" y="2209800"/>
            <a:ext cx="28194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41300" indent="-229235">
              <a:spcBef>
                <a:spcPts val="585"/>
              </a:spcBef>
              <a:buClr>
                <a:srgbClr val="92A199"/>
              </a:buClr>
              <a:buFont typeface="Arial"/>
              <a:buChar char="•"/>
              <a:tabLst>
                <a:tab pos="241300" algn="l"/>
                <a:tab pos="241935" algn="l"/>
                <a:tab pos="3674110" algn="l"/>
              </a:tabLst>
            </a:pP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Viscous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semi</a:t>
            </a:r>
            <a:r>
              <a:rPr lang="en-US" sz="2400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solid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emulsion with </a:t>
            </a:r>
            <a:r>
              <a:rPr lang="en-US" sz="2400" u="sng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opaque </a:t>
            </a:r>
            <a:r>
              <a:rPr lang="en-US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appearance</a:t>
            </a:r>
            <a:r>
              <a:rPr lang="en-US" sz="2400" u="sng" spc="-11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Contrasted with translucent</a:t>
            </a:r>
            <a:r>
              <a:rPr lang="en-US" sz="2400" spc="-10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ointments.</a:t>
            </a:r>
          </a:p>
          <a:p>
            <a:pPr marL="241300" indent="-229235">
              <a:spcBef>
                <a:spcPts val="480"/>
              </a:spcBef>
              <a:buClr>
                <a:srgbClr val="92A199"/>
              </a:buClr>
              <a:buFont typeface="Arial"/>
              <a:buChar char="•"/>
              <a:tabLst>
                <a:tab pos="241300" algn="l"/>
                <a:tab pos="241935" algn="l"/>
                <a:tab pos="1865630" algn="l"/>
                <a:tab pos="3503295" algn="l"/>
                <a:tab pos="4655820" algn="l"/>
                <a:tab pos="5201285" algn="l"/>
                <a:tab pos="6377940" algn="l"/>
                <a:tab pos="7404734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Consis</a:t>
            </a:r>
            <a:r>
              <a:rPr lang="en-US" sz="2400" spc="1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ency </a:t>
            </a: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epen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spc="-2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wh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spc="1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her </a:t>
            </a:r>
            <a:r>
              <a:rPr lang="en-US" sz="2400" spc="1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 c</a:t>
            </a: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eam</a:t>
            </a:r>
            <a:r>
              <a:rPr lang="en-US" sz="24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  </a:t>
            </a:r>
            <a:r>
              <a:rPr lang="en-US" sz="2400" spc="-65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/O</a:t>
            </a:r>
            <a:r>
              <a:rPr lang="en-US" sz="2400" spc="4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  </a:t>
            </a:r>
            <a:r>
              <a:rPr lang="en-US" sz="2400" spc="-5" dirty="0" smtClean="0">
                <a:latin typeface="Times New Roman" pitchFamily="18" charset="0"/>
                <a:cs typeface="Times New Roman" pitchFamily="18" charset="0"/>
              </a:rPr>
              <a:t>O/W.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4" descr="pp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124200"/>
            <a:ext cx="4790477" cy="3590476"/>
          </a:xfrm>
          <a:prstGeom prst="rect">
            <a:avLst/>
          </a:prstGeom>
        </p:spPr>
      </p:pic>
      <p:sp>
        <p:nvSpPr>
          <p:cNvPr id="6" name="object 8"/>
          <p:cNvSpPr/>
          <p:nvPr/>
        </p:nvSpPr>
        <p:spPr>
          <a:xfrm>
            <a:off x="6172200" y="3124200"/>
            <a:ext cx="2898648" cy="3581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312</TotalTime>
  <Words>719</Words>
  <Application>Microsoft Macintosh PowerPoint</Application>
  <PresentationFormat>On-screen Show (4:3)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Century Gothic</vt:lpstr>
      <vt:lpstr>Constantia</vt:lpstr>
      <vt:lpstr>Courier New</vt:lpstr>
      <vt:lpstr>Gill Sans MT</vt:lpstr>
      <vt:lpstr>Times New Roman</vt:lpstr>
      <vt:lpstr>Verdana</vt:lpstr>
      <vt:lpstr>Vijaya</vt:lpstr>
      <vt:lpstr>Wingdings</vt:lpstr>
      <vt:lpstr>Wingdings 2</vt:lpstr>
      <vt:lpstr>Arial</vt:lpstr>
      <vt:lpstr>Solstice</vt:lpstr>
      <vt:lpstr>     SEMI-SOLID PREPARATIONS           (ointments, creams, gels, pastes)</vt:lpstr>
      <vt:lpstr>Topics to be covered..</vt:lpstr>
      <vt:lpstr>Definition &amp; Basic introduction </vt:lpstr>
      <vt:lpstr>Ideal properties of semi solid preparations</vt:lpstr>
      <vt:lpstr>Ointments </vt:lpstr>
      <vt:lpstr>Ointment CONT..</vt:lpstr>
      <vt:lpstr>Equipments used in preparing ointments</vt:lpstr>
      <vt:lpstr>Equipments used..</vt:lpstr>
      <vt:lpstr>Creams </vt:lpstr>
      <vt:lpstr>Pastes </vt:lpstr>
      <vt:lpstr>Gel / jelly</vt:lpstr>
      <vt:lpstr>Gel / jellies</vt:lpstr>
      <vt:lpstr>Formulation of semi-solids</vt:lpstr>
      <vt:lpstr>Mixing of oil and aqueous phase</vt:lpstr>
      <vt:lpstr>Mixing of oil and aqueous phases</vt:lpstr>
      <vt:lpstr>Packaging for ointments ( jars &amp; tubes ) </vt:lpstr>
      <vt:lpstr>Packaging for ointments ( jars &amp; tubes ) </vt:lpstr>
      <vt:lpstr>References 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Athamena</dc:creator>
  <cp:lastModifiedBy>Microsoft Office User</cp:lastModifiedBy>
  <cp:revision>75</cp:revision>
  <dcterms:created xsi:type="dcterms:W3CDTF">2019-06-09T15:00:11Z</dcterms:created>
  <dcterms:modified xsi:type="dcterms:W3CDTF">2020-03-31T14:13:13Z</dcterms:modified>
</cp:coreProperties>
</file>